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1"/>
  </p:notesMasterIdLst>
  <p:sldIdLst>
    <p:sldId id="257" r:id="rId2"/>
    <p:sldId id="259" r:id="rId3"/>
    <p:sldId id="260" r:id="rId4"/>
    <p:sldId id="261" r:id="rId5"/>
    <p:sldId id="269" r:id="rId6"/>
    <p:sldId id="270" r:id="rId7"/>
    <p:sldId id="271" r:id="rId8"/>
    <p:sldId id="267" r:id="rId9"/>
    <p:sldId id="273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1" autoAdjust="0"/>
    <p:restoredTop sz="94660"/>
  </p:normalViewPr>
  <p:slideViewPr>
    <p:cSldViewPr snapToGrid="0">
      <p:cViewPr varScale="1">
        <p:scale>
          <a:sx n="87" d="100"/>
          <a:sy n="87" d="100"/>
        </p:scale>
        <p:origin x="51" y="43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Relationship Id="rId5" Type="http://schemas.openxmlformats.org/officeDocument/2006/relationships/image" Target="../media/image10.wmf"/><Relationship Id="rId4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3.wmf"/><Relationship Id="rId1" Type="http://schemas.openxmlformats.org/officeDocument/2006/relationships/image" Target="../media/image12.wmf"/><Relationship Id="rId6" Type="http://schemas.openxmlformats.org/officeDocument/2006/relationships/image" Target="../media/image17.wmf"/><Relationship Id="rId5" Type="http://schemas.openxmlformats.org/officeDocument/2006/relationships/image" Target="../media/image16.wmf"/><Relationship Id="rId4" Type="http://schemas.openxmlformats.org/officeDocument/2006/relationships/image" Target="../media/image15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FD42F7-718C-4B98-AAEC-167E6DDD60A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B2AA4F-B828-4D7C-AFD3-893933DAFCB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/>
          <a:p>
            <a:pPr lvl="0" algn="r" defTabSz="457200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fld>
            <a:endParaRPr lang="en-US" altLang="x-non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0483" name="Rectangle 2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</p:spPr>
      </p:sp>
      <p:sp>
        <p:nvSpPr>
          <p:cNvPr id="20484" name="Rectangle 3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/>
          <a:lstStyle/>
          <a:p>
            <a:pPr lvl="0"/>
            <a:endParaRPr lang="en-US" altLang="x-none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/>
          <a:p>
            <a:pPr lvl="0" algn="r" defTabSz="457200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fld>
            <a:endParaRPr lang="en-US" altLang="x-non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8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/>
          <a:lstStyle/>
          <a:p>
            <a:pPr lvl="0"/>
            <a:endParaRPr lang="en-US" altLang="x-none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/>
          <a:p>
            <a:pPr lvl="0" algn="r" defTabSz="457200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fld>
            <a:endParaRPr lang="en-US" altLang="x-non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8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/>
          <a:lstStyle/>
          <a:p>
            <a:pPr lvl="0"/>
            <a:endParaRPr lang="en-US" altLang="x-none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6"/>
          <p:cNvSpPr txBox="1">
            <a:spLocks noGrp="1"/>
          </p:cNvSpPr>
          <p:nvPr>
            <p:ph type="sldNum" sz="quarter"/>
          </p:nvPr>
        </p:nvSpPr>
        <p:spPr>
          <a:xfrm>
            <a:off x="4398963" y="9555163"/>
            <a:ext cx="3371850" cy="501650"/>
          </a:xfrm>
          <a:prstGeom prst="rect">
            <a:avLst/>
          </a:prstGeom>
          <a:noFill/>
          <a:ln w="9525">
            <a:noFill/>
          </a:ln>
        </p:spPr>
        <p:txBody>
          <a:bodyPr lIns="0" tIns="0" rIns="0" bIns="0" anchor="b"/>
          <a:lstStyle/>
          <a:p>
            <a:pPr lvl="0" algn="r" defTabSz="457200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  <a:tab pos="2895600" algn="l"/>
              </a:tabLst>
            </a:pPr>
            <a:fld id="{9A0DB2DC-4C9A-4742-B13C-FB6460FD3503}" type="slidenum">
              <a:rPr lang="en-US" altLang="x-none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fld>
            <a:endParaRPr lang="en-US" altLang="x-none" sz="1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1507" name="Rectangl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33400" y="763588"/>
            <a:ext cx="6705600" cy="3771900"/>
          </a:xfrm>
          <a:solidFill>
            <a:srgbClr val="FFFFFF">
              <a:alpha val="100000"/>
            </a:srgbClr>
          </a:solidFill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21508" name="Rectangle 2"/>
          <p:cNvSpPr>
            <a:spLocks noGrp="1"/>
          </p:cNvSpPr>
          <p:nvPr>
            <p:ph type="body" idx="1"/>
          </p:nvPr>
        </p:nvSpPr>
        <p:spPr>
          <a:xfrm>
            <a:off x="777875" y="4776788"/>
            <a:ext cx="6218238" cy="4525962"/>
          </a:xfrm>
        </p:spPr>
        <p:txBody>
          <a:bodyPr wrap="none" lIns="0" tIns="0" rIns="0" bIns="0" anchor="ctr"/>
          <a:lstStyle/>
          <a:p>
            <a:pPr lvl="0"/>
            <a:endParaRPr lang="en-US" altLang="x-none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bg>
      <p:bgPr>
        <a:blipFill rotWithShape="0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240" y="650948"/>
            <a:ext cx="10099200" cy="114348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Date Placeholder 2"/>
          <p:cNvSpPr>
            <a:spLocks noGrp="1"/>
          </p:cNvSpPr>
          <p:nvPr>
            <p:ph type="dt" idx="2"/>
          </p:nvPr>
        </p:nvSpPr>
        <p:spPr bwMode="auto">
          <a:xfrm>
            <a:off x="608641" y="6247376"/>
            <a:ext cx="2837760" cy="470930"/>
          </a:xfrm>
          <a:prstGeom prst="rect">
            <a:avLst/>
          </a:prstGeom>
          <a:ln>
            <a:round/>
          </a:ln>
        </p:spPr>
        <p:txBody>
          <a:bodyPr vert="horz" wrap="square" lIns="0" tIns="0" rIns="0" bIns="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</a:tabLst>
              <a:defRPr/>
            </a:pPr>
            <a:fld id="{196D0DEA-DE0D-4FFD-A09B-0EDE0DD63F24}" type="datetime1">
              <a:rPr kumimoji="0" lang="en-US" sz="1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25/09/2021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8" name="Footer Placeholder 3"/>
          <p:cNvSpPr>
            <a:spLocks noGrp="1"/>
          </p:cNvSpPr>
          <p:nvPr>
            <p:ph type="ftr" idx="3"/>
          </p:nvPr>
        </p:nvSpPr>
        <p:spPr bwMode="auto">
          <a:xfrm>
            <a:off x="4170240" y="6247376"/>
            <a:ext cx="3863040" cy="470930"/>
          </a:xfrm>
          <a:prstGeom prst="rect">
            <a:avLst/>
          </a:prstGeom>
          <a:ln>
            <a:round/>
          </a:ln>
        </p:spPr>
        <p:txBody>
          <a:bodyPr vert="horz" wrap="square" lIns="0" tIns="0" rIns="0" bIns="0" numCol="1" anchor="t" anchorCtr="0" compatLnSpc="1"/>
          <a:lstStyle>
            <a:lvl1pPr>
              <a:defRPr/>
            </a:lvl1pPr>
          </a:lstStyle>
          <a:p>
            <a:pPr marL="0" marR="0" lvl="0" indent="0" algn="ctr" defTabSz="457200" rtl="0" eaLnBrk="1" fontAlgn="base" latinLnBrk="0" hangingPunct="0">
              <a:lnSpc>
                <a:spcPct val="95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tabLst>
                <a:tab pos="723900" algn="l"/>
                <a:tab pos="1447800" algn="l"/>
                <a:tab pos="2171700" algn="l"/>
                <a:tab pos="2895600" algn="l"/>
              </a:tabLst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9" name="Slide Number Placeholder 4"/>
          <p:cNvSpPr>
            <a:spLocks noGrp="1"/>
          </p:cNvSpPr>
          <p:nvPr>
            <p:ph type="sldNum" idx="4"/>
          </p:nvPr>
        </p:nvSpPr>
        <p:spPr bwMode="auto">
          <a:xfrm>
            <a:off x="8741761" y="6247376"/>
            <a:ext cx="2837760" cy="470930"/>
          </a:xfrm>
          <a:prstGeom prst="rect">
            <a:avLst/>
          </a:prstGeom>
          <a:ln>
            <a:round/>
          </a:ln>
        </p:spPr>
        <p:txBody>
          <a:bodyPr vert="horz" wrap="square" lIns="0" tIns="0" rIns="0" bIns="0" numCol="1" anchor="t" anchorCtr="0" compatLnSpc="1"/>
          <a:lstStyle/>
          <a:p>
            <a:pPr algn="r" defTabSz="457200">
              <a:lnSpc>
                <a:spcPct val="95000"/>
              </a:lnSpc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</a:tabLst>
            </a:pPr>
            <a:fld id="{9A0DB2DC-4C9A-4742-B13C-FB6460FD3503}" type="slidenum">
              <a:rPr lang="en-US" altLang="x-none" dirty="0">
                <a:latin typeface="Times New Roman" panose="02020603050405020304" pitchFamily="18" charset="0"/>
              </a:rPr>
              <a:t>‹#›</a:t>
            </a:fld>
            <a:endParaRPr lang="en-US" altLang="x-none" dirty="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  <a:t>25/09/2021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image" Target="../media/image4.png"/><Relationship Id="rId2" Type="http://schemas.openxmlformats.org/officeDocument/2006/relationships/slideLayout" Target="../slideLayouts/slideLayout12.xml"/><Relationship Id="rId1" Type="http://schemas.openxmlformats.org/officeDocument/2006/relationships/audio" Target="../media/audio1.wav"/><Relationship Id="rId6" Type="http://schemas.openxmlformats.org/officeDocument/2006/relationships/image" Target="../media/image3.GIF"/><Relationship Id="rId5" Type="http://schemas.openxmlformats.org/officeDocument/2006/relationships/hyperlink" Target="../../../family/My%20Documents/Downloads/Documents/lop%207a.xml" TargetMode="External"/><Relationship Id="rId4" Type="http://schemas.openxmlformats.org/officeDocument/2006/relationships/image" Target="../media/image2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2.wav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3.xml"/><Relationship Id="rId7" Type="http://schemas.openxmlformats.org/officeDocument/2006/relationships/oleObject" Target="../embeddings/oleObject2.bin"/><Relationship Id="rId12" Type="http://schemas.openxmlformats.org/officeDocument/2006/relationships/image" Target="../media/image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6.wmf"/><Relationship Id="rId11" Type="http://schemas.openxmlformats.org/officeDocument/2006/relationships/oleObject" Target="../embeddings/oleObject4.bin"/><Relationship Id="rId5" Type="http://schemas.openxmlformats.org/officeDocument/2006/relationships/oleObject" Target="../embeddings/oleObject1.bin"/><Relationship Id="rId10" Type="http://schemas.openxmlformats.org/officeDocument/2006/relationships/image" Target="../media/image8.wmf"/><Relationship Id="rId4" Type="http://schemas.openxmlformats.org/officeDocument/2006/relationships/image" Target="../media/image5.png"/><Relationship Id="rId9" Type="http://schemas.openxmlformats.org/officeDocument/2006/relationships/oleObject" Target="../embeddings/oleObject3.bin"/><Relationship Id="rId14" Type="http://schemas.openxmlformats.org/officeDocument/2006/relationships/image" Target="../media/image10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6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3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5" Type="http://schemas.openxmlformats.org/officeDocument/2006/relationships/oleObject" Target="../embeddings/oleObject12.bin"/><Relationship Id="rId10" Type="http://schemas.openxmlformats.org/officeDocument/2006/relationships/image" Target="../media/image15.wmf"/><Relationship Id="rId4" Type="http://schemas.openxmlformats.org/officeDocument/2006/relationships/image" Target="../media/image12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7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21.emf"/><Relationship Id="rId7" Type="http://schemas.openxmlformats.org/officeDocument/2006/relationships/image" Target="../media/image19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14.bin"/><Relationship Id="rId5" Type="http://schemas.openxmlformats.org/officeDocument/2006/relationships/image" Target="../media/image18.wmf"/><Relationship Id="rId4" Type="http://schemas.openxmlformats.org/officeDocument/2006/relationships/oleObject" Target="../embeddings/oleObject13.bin"/><Relationship Id="rId9" Type="http://schemas.openxmlformats.org/officeDocument/2006/relationships/image" Target="../media/image20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8.bin"/><Relationship Id="rId3" Type="http://schemas.openxmlformats.org/officeDocument/2006/relationships/image" Target="../media/image24.emf"/><Relationship Id="rId7" Type="http://schemas.openxmlformats.org/officeDocument/2006/relationships/image" Target="../media/image23.wmf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6.bin"/><Relationship Id="rId9" Type="http://schemas.openxmlformats.org/officeDocument/2006/relationships/oleObject" Target="../embeddings/oleObject19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4"/>
          <p:cNvSpPr txBox="1">
            <a:spLocks noGrp="1"/>
          </p:cNvSpPr>
          <p:nvPr>
            <p:ph type="sldNum" idx="4"/>
          </p:nvPr>
        </p:nvSpPr>
        <p:spPr/>
        <p:txBody>
          <a:bodyPr lIns="0" tIns="0" rIns="0" bIns="0"/>
          <a:lstStyle>
            <a:lvl1pPr marL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lvl="2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lvl="3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lvl="4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defTabSz="457200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fld id="{9A0DB2DC-4C9A-4742-B13C-FB6460FD3503}" type="slidenum">
              <a:rPr lang="en-US" altLang="x-none" sz="1270" dirty="0">
                <a:solidFill>
                  <a:srgbClr val="000000"/>
                </a:solidFill>
                <a:latin typeface="Times New Roman" panose="02020603050405020304" pitchFamily="18" charset="0"/>
              </a:rPr>
              <a:t>1</a:t>
            </a:fld>
            <a:endParaRPr lang="en-US" altLang="x-none" sz="127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0243" name="Rectangle 3"/>
          <p:cNvSpPr>
            <a:spLocks noGrp="1"/>
          </p:cNvSpPr>
          <p:nvPr>
            <p:ph type="subTitle" idx="4294967295"/>
          </p:nvPr>
        </p:nvSpPr>
        <p:spPr>
          <a:xfrm>
            <a:off x="1133475" y="1244600"/>
            <a:ext cx="9534525" cy="4634230"/>
          </a:xfrm>
        </p:spPr>
        <p:txBody>
          <a:bodyPr vert="horz" wrap="square" lIns="0" tIns="25604" rIns="0" bIns="0" anchor="ctr"/>
          <a:lstStyle>
            <a:lvl1pPr marL="0" lvl="0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1pPr>
            <a:lvl2pPr marL="457200" lvl="1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2pPr>
            <a:lvl3pPr marL="914400" lvl="2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3pPr>
            <a:lvl4pPr marL="1371600" lvl="3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4pPr>
            <a:lvl5pPr marL="1828800" lvl="4" indent="0" algn="ctr"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lvl5pPr>
          </a:lstStyle>
          <a:p>
            <a:pPr lvl="0" algn="ctr" defTabSz="457200" eaLnBrk="1"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altLang="x-none" sz="4000" b="1" dirty="0" smtClean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TRƯỜNG </a:t>
            </a:r>
            <a:r>
              <a:rPr lang="nl-NL" altLang="x-none" sz="400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THCS NGUYỄN ĐÌNH CHIỂU</a:t>
            </a:r>
            <a:endParaRPr lang="nl-NL" altLang="x-none" sz="40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 eaLnBrk="1">
              <a:spcAft>
                <a:spcPct val="0"/>
              </a:spcAft>
              <a:buClr>
                <a:srgbClr val="000000"/>
              </a:buClr>
              <a:buSzPct val="100000"/>
              <a:buFontTx/>
              <a:buChar char="-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endParaRPr lang="nl-NL" altLang="x-none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 eaLnBrk="1">
              <a:spcAft>
                <a:spcPct val="0"/>
              </a:spcAft>
              <a:buClr>
                <a:srgbClr val="000000"/>
              </a:buClr>
              <a:buSzPct val="100000"/>
              <a:buFontTx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nl-NL" altLang="x-none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</a:t>
            </a:r>
            <a:r>
              <a:rPr lang="en-US" altLang="nl-NL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nl-NL" altLang="x-none" sz="40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MÔN </a:t>
            </a:r>
            <a:r>
              <a:rPr lang="en-US" altLang="nl-NL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 HỌC</a:t>
            </a:r>
            <a:r>
              <a:rPr lang="nl-NL" altLang="x-none" sz="40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9</a:t>
            </a:r>
            <a:endParaRPr lang="nl-NL" altLang="x-none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l" defTabSz="457200" eaLnBrk="1">
              <a:spcAft>
                <a:spcPct val="0"/>
              </a:spcAft>
              <a:buClr>
                <a:srgbClr val="000000"/>
              </a:buClr>
              <a:buSzPct val="100000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</a:pPr>
            <a:r>
              <a:rPr lang="en-US" altLang="x-none" dirty="0">
                <a:solidFill>
                  <a:schemeClr val="tx1"/>
                </a:solidFill>
              </a:rPr>
              <a:t>      </a:t>
            </a:r>
          </a:p>
        </p:txBody>
      </p:sp>
      <p:pic>
        <p:nvPicPr>
          <p:cNvPr id="6148" name="Picture 10" descr="Bellco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6392" y="829527"/>
            <a:ext cx="1483356" cy="148335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9" name="Picture 23" descr="25">
            <a:hlinkClick r:id="rId5" action="ppaction://hlinkfile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446327" y="4465909"/>
            <a:ext cx="1679216" cy="186643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Audio 5">
            <a:hlinkClick r:id="" action="ppaction://media"/>
          </p:cNvPr>
          <p:cNvPicPr>
            <a:picLocks noChangeAspect="1"/>
          </p:cNvPicPr>
          <p:nvPr>
            <a:wavAudioFile r:embed="rId1" name="D4DF2E94.wav"/>
          </p:nvPr>
        </p:nvPicPr>
        <p:blipFill>
          <a:blip r:embed="rId7"/>
          <a:stretch>
            <a:fillRect/>
          </a:stretch>
        </p:blipFill>
        <p:spPr>
          <a:xfrm>
            <a:off x="10088100" y="6277620"/>
            <a:ext cx="442126" cy="44212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2643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36" end="7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243">
                                            <p:txEl>
                                              <p:charRg st="36" end="7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charRg st="74" end="8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43">
                                            <p:txEl>
                                              <p:charRg st="74" end="8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/>
          </p:nvPr>
        </p:nvSpPr>
        <p:spPr>
          <a:xfrm>
            <a:off x="949960" y="1546225"/>
            <a:ext cx="10515600" cy="1325563"/>
          </a:xfrm>
        </p:spPr>
        <p:txBody>
          <a:bodyPr vert="horz" wrap="square" lIns="0" tIns="32805" rIns="0" bIns="0" anchor="ctr"/>
          <a:lstStyle/>
          <a:p>
            <a:pPr defTabSz="45720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x-none" sz="2905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viết các hệ thức về cạnh và đường cao trong tam giác vuông ở hình vẽ sau: </a:t>
            </a:r>
          </a:p>
        </p:txBody>
      </p:sp>
      <p:sp>
        <p:nvSpPr>
          <p:cNvPr id="7171" name="Slide Number Placeholder 4"/>
          <p:cNvSpPr txBox="1"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lvl="2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lvl="3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lvl="4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defTabSz="457200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fld id="{9A0DB2DC-4C9A-4742-B13C-FB6460FD3503}" type="slidenum">
              <a:rPr lang="en-US" altLang="x-none" sz="1270" dirty="0">
                <a:solidFill>
                  <a:srgbClr val="000000"/>
                </a:solidFill>
                <a:latin typeface="Times New Roman" panose="02020603050405020304" pitchFamily="18" charset="0"/>
              </a:rPr>
              <a:t>2</a:t>
            </a:fld>
            <a:endParaRPr lang="en-US" altLang="x-none" sz="127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150954" y="784865"/>
            <a:ext cx="7534871" cy="481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x-none" sz="254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wavAudioFile r:embed="rId1" name="103567EA.wav"/>
          </p:nvPr>
        </p:nvPicPr>
        <p:blipFill>
          <a:blip r:embed="rId4"/>
          <a:stretch>
            <a:fillRect/>
          </a:stretch>
        </p:blipFill>
        <p:spPr>
          <a:xfrm>
            <a:off x="10088100" y="6277620"/>
            <a:ext cx="442126" cy="442126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0" name="Picture 2"/>
          <p:cNvPicPr>
            <a:picLocks noGrp="1" noChangeAspect="1"/>
          </p:cNvPicPr>
          <p:nvPr>
            <p:ph idx="1"/>
          </p:nvPr>
        </p:nvPicPr>
        <p:blipFill>
          <a:blip r:embed="rId5"/>
          <a:stretch>
            <a:fillRect/>
          </a:stretch>
        </p:blipFill>
        <p:spPr>
          <a:xfrm>
            <a:off x="4142740" y="2872105"/>
            <a:ext cx="3905250" cy="22574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28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2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7170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/>
          </p:nvPr>
        </p:nvSpPr>
        <p:spPr>
          <a:xfrm>
            <a:off x="615315" y="1209040"/>
            <a:ext cx="2341245" cy="903605"/>
          </a:xfrm>
        </p:spPr>
        <p:txBody>
          <a:bodyPr vert="horz" wrap="square" lIns="0" tIns="32805" rIns="0" bIns="0" anchor="ctr"/>
          <a:lstStyle/>
          <a:p>
            <a:pPr defTabSz="45720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x-none" sz="2905" b="1" u="sng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sp>
        <p:nvSpPr>
          <p:cNvPr id="7171" name="Slide Number Placeholder 4"/>
          <p:cNvSpPr txBox="1"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lvl="2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lvl="3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lvl="4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defTabSz="457200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fld id="{9A0DB2DC-4C9A-4742-B13C-FB6460FD3503}" type="slidenum">
              <a:rPr lang="en-US" altLang="x-none" sz="1270" dirty="0">
                <a:solidFill>
                  <a:srgbClr val="000000"/>
                </a:solidFill>
                <a:latin typeface="Times New Roman" panose="02020603050405020304" pitchFamily="18" charset="0"/>
              </a:rPr>
              <a:t>3</a:t>
            </a:fld>
            <a:endParaRPr lang="en-US" altLang="x-none" sz="127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01383" y="733037"/>
            <a:ext cx="7534871" cy="48133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ctr"/>
            <a:r>
              <a:rPr lang="en-US" altLang="x-none" sz="2540" b="1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KIỂM TRA BÀI CŨ</a:t>
            </a:r>
          </a:p>
        </p:txBody>
      </p:sp>
      <p:pic>
        <p:nvPicPr>
          <p:cNvPr id="17410" name="Picture 2"/>
          <p:cNvPicPr>
            <a:picLocks noGrp="1" noChangeAspect="1"/>
          </p:cNvPicPr>
          <p:nvPr>
            <p:ph sz="half" idx="1"/>
          </p:nvPr>
        </p:nvPicPr>
        <p:blipFill>
          <a:blip r:embed="rId4"/>
          <a:stretch>
            <a:fillRect/>
          </a:stretch>
        </p:blipFill>
        <p:spPr>
          <a:xfrm>
            <a:off x="8029575" y="568325"/>
            <a:ext cx="3905250" cy="225742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" name="TextBox 5"/>
          <p:cNvSpPr txBox="1"/>
          <p:nvPr/>
        </p:nvSpPr>
        <p:spPr>
          <a:xfrm>
            <a:off x="544195" y="2112645"/>
            <a:ext cx="718883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x-none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MNP vuông tại M có MK là đường cao</a:t>
            </a:r>
            <a:r>
              <a:rPr lang="en-US" altLang="x-none" sz="2400" dirty="0">
                <a:solidFill>
                  <a:srgbClr val="FF0066"/>
                </a:solidFill>
                <a:latin typeface="Arial" panose="020B0604020202020204" pitchFamily="34" charset="0"/>
              </a:rPr>
              <a:t>     </a:t>
            </a:r>
          </a:p>
        </p:txBody>
      </p:sp>
      <p:sp>
        <p:nvSpPr>
          <p:cNvPr id="3" name="TextBox 5"/>
          <p:cNvSpPr txBox="1"/>
          <p:nvPr/>
        </p:nvSpPr>
        <p:spPr>
          <a:xfrm>
            <a:off x="615315" y="2696845"/>
            <a:ext cx="6094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x-none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1:  </a:t>
            </a:r>
          </a:p>
        </p:txBody>
      </p:sp>
      <p:graphicFrame>
        <p:nvGraphicFramePr>
          <p:cNvPr id="4" name="Content Placeholder 3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2653030" y="2689225"/>
          <a:ext cx="2019300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7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653030" y="2689225"/>
                        <a:ext cx="2019300" cy="4762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38743" y="3338830"/>
          <a:ext cx="2047875" cy="44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8" r:id="rId7" imgW="927100" imgH="203200" progId="Equation.KSEE3">
                  <p:embed/>
                </p:oleObj>
              </mc:Choice>
              <mc:Fallback>
                <p:oleObj r:id="rId7" imgW="927100" imgH="2032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638743" y="3338830"/>
                        <a:ext cx="2047875" cy="448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5"/>
          <p:cNvSpPr txBox="1"/>
          <p:nvPr/>
        </p:nvSpPr>
        <p:spPr>
          <a:xfrm>
            <a:off x="742315" y="3787140"/>
            <a:ext cx="6094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x-none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2:  </a:t>
            </a:r>
          </a:p>
        </p:txBody>
      </p:sp>
      <p:graphicFrame>
        <p:nvGraphicFramePr>
          <p:cNvPr id="9" name="Object 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596516" y="3973830"/>
          <a:ext cx="2160270" cy="4483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9" r:id="rId9" imgW="977900" imgH="203200" progId="Equation.KSEE3">
                  <p:embed/>
                </p:oleObj>
              </mc:Choice>
              <mc:Fallback>
                <p:oleObj r:id="rId9" imgW="977900" imgH="2032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596516" y="3973830"/>
                        <a:ext cx="2160270" cy="44831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717801" y="4668203"/>
          <a:ext cx="2609850" cy="3917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0" r:id="rId11" imgW="1181100" imgH="177165" progId="Equation.KSEE3">
                  <p:embed/>
                </p:oleObj>
              </mc:Choice>
              <mc:Fallback>
                <p:oleObj r:id="rId11" imgW="1181100" imgH="177165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2717801" y="4668203"/>
                        <a:ext cx="2609850" cy="39179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Box 5"/>
          <p:cNvSpPr txBox="1"/>
          <p:nvPr/>
        </p:nvSpPr>
        <p:spPr>
          <a:xfrm>
            <a:off x="742315" y="4668520"/>
            <a:ext cx="1759585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x-none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3:  </a:t>
            </a:r>
          </a:p>
        </p:txBody>
      </p:sp>
      <p:sp>
        <p:nvSpPr>
          <p:cNvPr id="14" name="TextBox 5"/>
          <p:cNvSpPr txBox="1"/>
          <p:nvPr/>
        </p:nvSpPr>
        <p:spPr>
          <a:xfrm>
            <a:off x="742315" y="5278755"/>
            <a:ext cx="6094730" cy="46037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algn="l"/>
            <a:r>
              <a:rPr lang="en-US" altLang="x-none" sz="2400" dirty="0">
                <a:solidFill>
                  <a:srgbClr val="FF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 lí 4:  </a:t>
            </a:r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638743" y="5094288"/>
          <a:ext cx="3085465" cy="9531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1" r:id="rId13" imgW="1397000" imgH="431800" progId="Equation.KSEE3">
                  <p:embed/>
                </p:oleObj>
              </mc:Choice>
              <mc:Fallback>
                <p:oleObj r:id="rId13" imgW="1397000" imgH="4318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638743" y="5094288"/>
                        <a:ext cx="3085465" cy="9531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 spd="med" advTm="28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" grpId="0"/>
      <p:bldP spid="2" grpId="0"/>
      <p:bldP spid="3" grpId="0"/>
      <p:bldP spid="8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/>
          </p:cNvSpPr>
          <p:nvPr>
            <p:ph type="title"/>
          </p:nvPr>
        </p:nvSpPr>
        <p:spPr>
          <a:xfrm>
            <a:off x="1147445" y="1482725"/>
            <a:ext cx="1275715" cy="957580"/>
          </a:xfrm>
        </p:spPr>
        <p:txBody>
          <a:bodyPr vert="horz" wrap="square" lIns="0" tIns="32805" rIns="0" bIns="0" anchor="ctr"/>
          <a:lstStyle/>
          <a:p>
            <a:pPr defTabSz="45720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x-none" sz="2800" b="1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</a:t>
            </a:r>
            <a:r>
              <a:rPr lang="en-US" altLang="x-none" sz="2905" dirty="0">
                <a:solidFill>
                  <a:srgbClr val="FF0066"/>
                </a:solidFill>
              </a:rPr>
              <a:t> </a:t>
            </a:r>
          </a:p>
        </p:txBody>
      </p:sp>
      <p:sp>
        <p:nvSpPr>
          <p:cNvPr id="7171" name="Slide Number Placeholder 4"/>
          <p:cNvSpPr txBox="1">
            <a:spLocks noGrp="1"/>
          </p:cNvSpPr>
          <p:nvPr>
            <p:ph type="sldNum" sz="quarter" idx="12"/>
          </p:nvPr>
        </p:nvSpPr>
        <p:spPr/>
        <p:txBody>
          <a:bodyPr lIns="0" tIns="0" rIns="0" bIns="0"/>
          <a:lstStyle>
            <a:lvl1pPr marL="0" lvl="0" indent="0" algn="l" defTabSz="457200" rtl="0" eaLnBrk="0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sz="1800" b="0" i="0" u="none" kern="1200" baseline="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lvl="1" indent="-28575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1143000" lvl="2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600200" lvl="3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2057400" lvl="4" indent="-228600" algn="l" defTabSz="457200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</a:lstStyle>
          <a:p>
            <a:pPr lvl="0" algn="r" defTabSz="457200" eaLnBrk="1">
              <a:lnSpc>
                <a:spcPct val="95000"/>
              </a:lnSpc>
              <a:tabLst>
                <a:tab pos="723900" algn="l"/>
                <a:tab pos="1447800" algn="l"/>
                <a:tab pos="2171700" algn="l"/>
              </a:tabLst>
            </a:pPr>
            <a:fld id="{9A0DB2DC-4C9A-4742-B13C-FB6460FD3503}" type="slidenum">
              <a:rPr lang="en-US" altLang="x-none" sz="1270" dirty="0">
                <a:solidFill>
                  <a:srgbClr val="000000"/>
                </a:solidFill>
                <a:latin typeface="Times New Roman" panose="02020603050405020304" pitchFamily="18" charset="0"/>
              </a:rPr>
              <a:t>4</a:t>
            </a:fld>
            <a:endParaRPr lang="en-US" altLang="x-none" sz="127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53453" y="733037"/>
            <a:ext cx="7534871" cy="6451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/>
          <a:p>
            <a:pPr algn="l"/>
            <a:r>
              <a:rPr lang="en-US" altLang="x-none" sz="36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accent5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Tiết 3            LUYỆN TẬP</a:t>
            </a:r>
          </a:p>
        </p:txBody>
      </p:sp>
      <p:sp>
        <p:nvSpPr>
          <p:cNvPr id="2" name="Rectangle 1"/>
          <p:cNvSpPr>
            <a:spLocks noGrp="1"/>
          </p:cNvSpPr>
          <p:nvPr/>
        </p:nvSpPr>
        <p:spPr>
          <a:xfrm>
            <a:off x="2080671" y="1632585"/>
            <a:ext cx="6866479" cy="645795"/>
          </a:xfrm>
          <a:prstGeom prst="rect">
            <a:avLst/>
          </a:prstGeom>
        </p:spPr>
        <p:txBody>
          <a:bodyPr vert="horz" wrap="square" lIns="0" tIns="32805" rIns="0" bIns="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457200" eaLnBrk="1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</a:tabLst>
            </a:pPr>
            <a:r>
              <a:rPr lang="en-US" altLang="x-none" sz="2905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Cho hình vẽ, tính x, y ?</a:t>
            </a:r>
          </a:p>
        </p:txBody>
      </p:sp>
      <p:pic>
        <p:nvPicPr>
          <p:cNvPr id="4" name="Picture 12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2745740" y="2552065"/>
            <a:ext cx="3129280" cy="14573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 spd="med" advTm="28952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0" grpId="0"/>
      <p:bldP spid="6" grpId="0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5805" y="221615"/>
            <a:ext cx="10515600" cy="712470"/>
          </a:xfrm>
        </p:spPr>
        <p:txBody>
          <a:bodyPr/>
          <a:lstStyle/>
          <a:p>
            <a:r>
              <a:rPr lang="en-US" sz="28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1 :</a:t>
            </a:r>
          </a:p>
        </p:txBody>
      </p:sp>
      <p:sp>
        <p:nvSpPr>
          <p:cNvPr id="4" name="Title 1"/>
          <p:cNvSpPr>
            <a:spLocks noGrp="1"/>
          </p:cNvSpPr>
          <p:nvPr/>
        </p:nvSpPr>
        <p:spPr>
          <a:xfrm>
            <a:off x="2619375" y="221615"/>
            <a:ext cx="4926965" cy="6680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giải :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957580" y="1020445"/>
            <a:ext cx="6443980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ABC vuông tại A có đường cao AH </a:t>
            </a:r>
          </a:p>
        </p:txBody>
      </p:sp>
      <p:grpSp>
        <p:nvGrpSpPr>
          <p:cNvPr id="43" name="Group 42"/>
          <p:cNvGrpSpPr/>
          <p:nvPr/>
        </p:nvGrpSpPr>
        <p:grpSpPr>
          <a:xfrm>
            <a:off x="7402195" y="278765"/>
            <a:ext cx="4154805" cy="2297430"/>
            <a:chOff x="11657" y="439"/>
            <a:chExt cx="6543" cy="3618"/>
          </a:xfrm>
        </p:grpSpPr>
        <p:sp>
          <p:nvSpPr>
            <p:cNvPr id="20" name="Text Box 19"/>
            <p:cNvSpPr txBox="1"/>
            <p:nvPr/>
          </p:nvSpPr>
          <p:spPr>
            <a:xfrm>
              <a:off x="17258" y="3372"/>
              <a:ext cx="942" cy="58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/>
                <a:t>C</a:t>
              </a:r>
            </a:p>
          </p:txBody>
        </p:sp>
        <p:grpSp>
          <p:nvGrpSpPr>
            <p:cNvPr id="25" name="Group 24"/>
            <p:cNvGrpSpPr/>
            <p:nvPr/>
          </p:nvGrpSpPr>
          <p:grpSpPr>
            <a:xfrm>
              <a:off x="11657" y="439"/>
              <a:ext cx="6046" cy="3619"/>
              <a:chOff x="10022" y="1014"/>
              <a:chExt cx="6046" cy="3619"/>
            </a:xfrm>
          </p:grpSpPr>
          <p:cxnSp>
            <p:nvCxnSpPr>
              <p:cNvPr id="7" name="Straight Connector 6"/>
              <p:cNvCxnSpPr/>
              <p:nvPr/>
            </p:nvCxnSpPr>
            <p:spPr>
              <a:xfrm flipH="1">
                <a:off x="10619" y="3937"/>
                <a:ext cx="5431" cy="127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" name="Straight Connector 7"/>
              <p:cNvCxnSpPr/>
              <p:nvPr/>
            </p:nvCxnSpPr>
            <p:spPr>
              <a:xfrm flipV="1">
                <a:off x="10557" y="1541"/>
                <a:ext cx="1821" cy="2587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Straight Connector 8"/>
              <p:cNvCxnSpPr/>
              <p:nvPr/>
            </p:nvCxnSpPr>
            <p:spPr>
              <a:xfrm>
                <a:off x="12378" y="1573"/>
                <a:ext cx="3690" cy="234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/>
              <p:cNvCxnSpPr/>
              <p:nvPr/>
            </p:nvCxnSpPr>
            <p:spPr>
              <a:xfrm>
                <a:off x="12378" y="1589"/>
                <a:ext cx="16" cy="24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/>
              <p:cNvCxnSpPr/>
              <p:nvPr/>
            </p:nvCxnSpPr>
            <p:spPr>
              <a:xfrm>
                <a:off x="12219" y="1797"/>
                <a:ext cx="159" cy="112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14"/>
              <p:cNvCxnSpPr/>
              <p:nvPr/>
            </p:nvCxnSpPr>
            <p:spPr>
              <a:xfrm flipV="1">
                <a:off x="12427" y="1718"/>
                <a:ext cx="128" cy="208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Rectangles 15"/>
              <p:cNvSpPr/>
              <p:nvPr/>
            </p:nvSpPr>
            <p:spPr>
              <a:xfrm>
                <a:off x="12382" y="3774"/>
                <a:ext cx="161" cy="231"/>
              </a:xfrm>
              <a:prstGeom prst="rect">
                <a:avLst/>
              </a:prstGeom>
            </p:spPr>
            <p:style>
              <a:lnRef idx="2">
                <a:schemeClr val="accent6"/>
              </a:lnRef>
              <a:fillRef idx="1">
                <a:schemeClr val="lt1"/>
              </a:fillRef>
              <a:effectRef idx="0">
                <a:schemeClr val="accent6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Text Box 16"/>
              <p:cNvSpPr txBox="1"/>
              <p:nvPr/>
            </p:nvSpPr>
            <p:spPr>
              <a:xfrm>
                <a:off x="12115" y="1014"/>
                <a:ext cx="94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A</a:t>
                </a:r>
              </a:p>
            </p:txBody>
          </p:sp>
          <p:sp>
            <p:nvSpPr>
              <p:cNvPr id="18" name="Text Box 17"/>
              <p:cNvSpPr txBox="1"/>
              <p:nvPr/>
            </p:nvSpPr>
            <p:spPr>
              <a:xfrm>
                <a:off x="12156" y="4053"/>
                <a:ext cx="94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H</a:t>
                </a:r>
              </a:p>
            </p:txBody>
          </p:sp>
          <p:sp>
            <p:nvSpPr>
              <p:cNvPr id="19" name="Text Box 18"/>
              <p:cNvSpPr txBox="1"/>
              <p:nvPr/>
            </p:nvSpPr>
            <p:spPr>
              <a:xfrm>
                <a:off x="10022" y="3922"/>
                <a:ext cx="94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B</a:t>
                </a:r>
              </a:p>
            </p:txBody>
          </p:sp>
          <p:sp>
            <p:nvSpPr>
              <p:cNvPr id="21" name="Text Box 20"/>
              <p:cNvSpPr txBox="1"/>
              <p:nvPr/>
            </p:nvSpPr>
            <p:spPr>
              <a:xfrm>
                <a:off x="11237" y="3484"/>
                <a:ext cx="94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1</a:t>
                </a:r>
              </a:p>
            </p:txBody>
          </p:sp>
          <p:sp>
            <p:nvSpPr>
              <p:cNvPr id="22" name="Text Box 21"/>
              <p:cNvSpPr txBox="1"/>
              <p:nvPr/>
            </p:nvSpPr>
            <p:spPr>
              <a:xfrm>
                <a:off x="13457" y="3425"/>
                <a:ext cx="94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x</a:t>
                </a:r>
              </a:p>
            </p:txBody>
          </p:sp>
          <p:sp>
            <p:nvSpPr>
              <p:cNvPr id="23" name="Text Box 22"/>
              <p:cNvSpPr txBox="1"/>
              <p:nvPr/>
            </p:nvSpPr>
            <p:spPr>
              <a:xfrm>
                <a:off x="12429" y="2545"/>
                <a:ext cx="94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2</a:t>
                </a:r>
              </a:p>
            </p:txBody>
          </p:sp>
          <p:sp>
            <p:nvSpPr>
              <p:cNvPr id="24" name="Text Box 23"/>
              <p:cNvSpPr txBox="1"/>
              <p:nvPr/>
            </p:nvSpPr>
            <p:spPr>
              <a:xfrm>
                <a:off x="14212" y="2301"/>
                <a:ext cx="942" cy="5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/>
                  <a:t>y</a:t>
                </a:r>
              </a:p>
            </p:txBody>
          </p:sp>
        </p:grpSp>
      </p:grpSp>
      <p:graphicFrame>
        <p:nvGraphicFramePr>
          <p:cNvPr id="27" name="Content Placeholder 26">
            <a:hlinkClick r:id="" action="ppaction://ole?verb=0"/>
          </p:cNvPr>
          <p:cNvGraphicFramePr>
            <a:graphicFrameLocks noGrp="1" noChangeAspect="1"/>
          </p:cNvGraphicFramePr>
          <p:nvPr>
            <p:ph sz="half" idx="1"/>
          </p:nvPr>
        </p:nvGraphicFramePr>
        <p:xfrm>
          <a:off x="2971800" y="3893344"/>
          <a:ext cx="914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5" r:id="rId3" imgW="914400" imgH="215900" progId="Equation.KSEE3">
                  <p:embed/>
                </p:oleObj>
              </mc:Choice>
              <mc:Fallback>
                <p:oleObj r:id="rId3" imgW="914400" imgH="215900" progId="Equation.KSEE3">
                  <p:embed/>
                  <p:pic>
                    <p:nvPicPr>
                      <p:cNvPr id="0" name="Picture 1024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971800" y="3893344"/>
                        <a:ext cx="914400" cy="215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Content Placeholder 27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1612900" y="1649095"/>
          <a:ext cx="2273300" cy="4857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6" r:id="rId5" imgW="914400" imgH="215900" progId="Equation.KSEE3">
                  <p:embed/>
                </p:oleObj>
              </mc:Choice>
              <mc:Fallback>
                <p:oleObj r:id="rId5" imgW="914400" imgH="215900" progId="Equation.KSEE3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612900" y="1649095"/>
                        <a:ext cx="2273300" cy="4857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49450" y="2195513"/>
          <a:ext cx="1295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7" r:id="rId7" imgW="520700" imgH="203200" progId="Equation.KSEE3">
                  <p:embed/>
                </p:oleObj>
              </mc:Choice>
              <mc:Fallback>
                <p:oleObj r:id="rId7" imgW="520700" imgH="203200" progId="Equation.KSEE3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949450" y="2195513"/>
                        <a:ext cx="1295400" cy="457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Text Box 29"/>
          <p:cNvSpPr txBox="1"/>
          <p:nvPr/>
        </p:nvSpPr>
        <p:spPr>
          <a:xfrm>
            <a:off x="941070" y="2717800"/>
            <a:ext cx="4472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Suy ra    x = 4</a:t>
            </a:r>
          </a:p>
        </p:txBody>
      </p:sp>
      <p:sp>
        <p:nvSpPr>
          <p:cNvPr id="31" name="Text Box 30"/>
          <p:cNvSpPr txBox="1"/>
          <p:nvPr/>
        </p:nvSpPr>
        <p:spPr>
          <a:xfrm>
            <a:off x="4065588" y="1626714"/>
            <a:ext cx="2089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lí 2)</a:t>
            </a:r>
          </a:p>
        </p:txBody>
      </p:sp>
      <p:sp>
        <p:nvSpPr>
          <p:cNvPr id="32" name="Text Box 31"/>
          <p:cNvSpPr txBox="1"/>
          <p:nvPr/>
        </p:nvSpPr>
        <p:spPr>
          <a:xfrm>
            <a:off x="902970" y="3415665"/>
            <a:ext cx="1205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Ta có:   </a:t>
            </a:r>
          </a:p>
        </p:txBody>
      </p:sp>
      <p:graphicFrame>
        <p:nvGraphicFramePr>
          <p:cNvPr id="33" name="Object 3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03450" y="3441065"/>
          <a:ext cx="2118360" cy="4521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8" r:id="rId9" imgW="952500" imgH="203200" progId="Equation.KSEE3">
                  <p:embed/>
                </p:oleObj>
              </mc:Choice>
              <mc:Fallback>
                <p:oleObj r:id="rId9" imgW="952500" imgH="203200" progId="Equation.KSEE3">
                  <p:embed/>
                  <p:pic>
                    <p:nvPicPr>
                      <p:cNvPr id="0" name="Picture 1026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203450" y="3441065"/>
                        <a:ext cx="2118360" cy="45212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Text Box 33"/>
          <p:cNvSpPr txBox="1"/>
          <p:nvPr/>
        </p:nvSpPr>
        <p:spPr>
          <a:xfrm>
            <a:off x="4554220" y="3441065"/>
            <a:ext cx="208915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lí 1)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5" name="Text Box 34"/>
          <p:cNvSpPr txBox="1"/>
          <p:nvPr/>
        </p:nvSpPr>
        <p:spPr>
          <a:xfrm>
            <a:off x="1398905" y="3893185"/>
            <a:ext cx="507111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mà BC = BH + CH = 1 + 4 = 5</a:t>
            </a:r>
          </a:p>
        </p:txBody>
      </p:sp>
      <p:graphicFrame>
        <p:nvGraphicFramePr>
          <p:cNvPr id="36" name="Object 35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1949133" y="4515803"/>
          <a:ext cx="2116455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" r:id="rId11" imgW="850900" imgH="228600" progId="Equation.KSEE3">
                  <p:embed/>
                </p:oleObj>
              </mc:Choice>
              <mc:Fallback>
                <p:oleObj r:id="rId11" imgW="850900" imgH="228600" progId="Equation.KSEE3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12"/>
                      <a:stretch>
                        <a:fillRect/>
                      </a:stretch>
                    </p:blipFill>
                    <p:spPr>
                      <a:xfrm>
                        <a:off x="1949133" y="4515803"/>
                        <a:ext cx="2116455" cy="514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Object 37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054543" y="5030471"/>
          <a:ext cx="139001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" r:id="rId13" imgW="558800" imgH="241300" progId="Equation.KSEE3">
                  <p:embed/>
                </p:oleObj>
              </mc:Choice>
              <mc:Fallback>
                <p:oleObj r:id="rId13" imgW="558800" imgH="241300" progId="Equation.KSEE3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2054543" y="5030471"/>
                        <a:ext cx="139001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" name="Text Box 39"/>
          <p:cNvSpPr txBox="1"/>
          <p:nvPr/>
        </p:nvSpPr>
        <p:spPr>
          <a:xfrm>
            <a:off x="902970" y="5664835"/>
            <a:ext cx="44729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    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    x = 4 ; </a:t>
            </a:r>
          </a:p>
        </p:txBody>
      </p:sp>
      <p:graphicFrame>
        <p:nvGraphicFramePr>
          <p:cNvPr id="41" name="Object 40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7350786"/>
              </p:ext>
            </p:extLst>
          </p:nvPr>
        </p:nvGraphicFramePr>
        <p:xfrm>
          <a:off x="3600768" y="5610086"/>
          <a:ext cx="1390015" cy="54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1" r:id="rId15" imgW="558800" imgH="241300" progId="Equation.KSEE3">
                  <p:embed/>
                </p:oleObj>
              </mc:Choice>
              <mc:Fallback>
                <p:oleObj r:id="rId15" imgW="558800" imgH="241300" progId="Equation.KSEE3">
                  <p:embed/>
                  <p:pic>
                    <p:nvPicPr>
                      <p:cNvPr id="0" name="Picture 1025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600768" y="5610086"/>
                        <a:ext cx="1390015" cy="5429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/>
      <p:bldP spid="30" grpId="0"/>
      <p:bldP spid="31" grpId="0"/>
      <p:bldP spid="32" grpId="0"/>
      <p:bldP spid="34" grpId="0"/>
      <p:bldP spid="35" grpId="0"/>
      <p:bldP spid="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3"/>
          <p:cNvSpPr txBox="1"/>
          <p:nvPr/>
        </p:nvSpPr>
        <p:spPr>
          <a:xfrm>
            <a:off x="739775" y="366395"/>
            <a:ext cx="10528300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2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Trong tam giác vuông với các cạnh góc vuông có độ dài 3 và 4. </a:t>
            </a:r>
          </a:p>
          <a:p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Kẻ đường cao ứng với cạnh huyền. Hãy tính đường cao này và độ dài các đoạn thẳng mà nó định ra trên cạnh huyền.</a:t>
            </a:r>
          </a:p>
        </p:txBody>
      </p:sp>
      <p:sp>
        <p:nvSpPr>
          <p:cNvPr id="5" name="Text Box 4"/>
          <p:cNvSpPr txBox="1"/>
          <p:nvPr/>
        </p:nvSpPr>
        <p:spPr>
          <a:xfrm>
            <a:off x="739775" y="1840865"/>
            <a:ext cx="1795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pic>
        <p:nvPicPr>
          <p:cNvPr id="2050" name="Ảnh 6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181735" y="2437765"/>
            <a:ext cx="3011170" cy="1982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" name="Text Box 6"/>
          <p:cNvSpPr txBox="1"/>
          <p:nvPr/>
        </p:nvSpPr>
        <p:spPr>
          <a:xfrm>
            <a:off x="4809490" y="1723390"/>
            <a:ext cx="434149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ABC vuông tại A có</a:t>
            </a:r>
          </a:p>
        </p:txBody>
      </p:sp>
      <p:graphicFrame>
        <p:nvGraphicFramePr>
          <p:cNvPr id="9" name="Content Placeholder 8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828030" y="2183765"/>
          <a:ext cx="2369185" cy="4165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3" r:id="rId4" imgW="1155700" imgH="203200" progId="Equation.KSEE3">
                  <p:embed/>
                </p:oleObj>
              </mc:Choice>
              <mc:Fallback>
                <p:oleObj r:id="rId4" imgW="1155700" imgH="203200" progId="Equation.KSEE3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828030" y="2183765"/>
                        <a:ext cx="2369185" cy="41656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 Box 10"/>
          <p:cNvSpPr txBox="1"/>
          <p:nvPr/>
        </p:nvSpPr>
        <p:spPr>
          <a:xfrm>
            <a:off x="8488680" y="2139950"/>
            <a:ext cx="2647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lí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Pytago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graphicFrame>
        <p:nvGraphicFramePr>
          <p:cNvPr id="12" name="Object 1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828030" y="2600325"/>
          <a:ext cx="1868805" cy="4337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4" r:id="rId6" imgW="876300" imgH="203200" progId="Equation.KSEE3">
                  <p:embed/>
                </p:oleObj>
              </mc:Choice>
              <mc:Fallback>
                <p:oleObj r:id="rId6" imgW="876300" imgH="203200" progId="Equation.KSEE3">
                  <p:embed/>
                  <p:pic>
                    <p:nvPicPr>
                      <p:cNvPr id="0" name="Picture 2048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828030" y="2600325"/>
                        <a:ext cx="1868805" cy="4337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/>
          <p:nvPr/>
        </p:nvSpPr>
        <p:spPr>
          <a:xfrm>
            <a:off x="5628640" y="3034030"/>
            <a:ext cx="2647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/>
              <a:t>Suy ra BC = 5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740275" y="3494405"/>
            <a:ext cx="6613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ABC vuông tại A có AH là đường cao</a:t>
            </a:r>
          </a:p>
        </p:txBody>
      </p:sp>
      <p:sp>
        <p:nvSpPr>
          <p:cNvPr id="15" name="Text Box 14"/>
          <p:cNvSpPr txBox="1"/>
          <p:nvPr/>
        </p:nvSpPr>
        <p:spPr>
          <a:xfrm>
            <a:off x="5652135" y="3954780"/>
            <a:ext cx="283654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</a:t>
            </a:r>
            <a:r>
              <a:rPr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BC.BH</a:t>
            </a:r>
            <a:r>
              <a:rPr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/>
          </a:p>
        </p:txBody>
      </p:sp>
      <p:sp>
        <p:nvSpPr>
          <p:cNvPr id="16" name="Text Box 15"/>
          <p:cNvSpPr txBox="1"/>
          <p:nvPr/>
        </p:nvSpPr>
        <p:spPr>
          <a:xfrm>
            <a:off x="7900035" y="3959860"/>
            <a:ext cx="264731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(định lí 2)</a:t>
            </a:r>
          </a:p>
        </p:txBody>
      </p:sp>
      <p:graphicFrame>
        <p:nvGraphicFramePr>
          <p:cNvPr id="26" name="Object 25"/>
          <p:cNvGraphicFramePr>
            <a:graphicFrameLocks noChangeAspect="1"/>
          </p:cNvGraphicFramePr>
          <p:nvPr/>
        </p:nvGraphicFramePr>
        <p:xfrm>
          <a:off x="5213985" y="4415155"/>
          <a:ext cx="2686050" cy="81089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05" r:id="rId8" imgW="2019300" imgH="482600" progId="Equation.DSMT4">
                  <p:embed/>
                </p:oleObj>
              </mc:Choice>
              <mc:Fallback>
                <p:oleObj r:id="rId8" imgW="2019300" imgH="482600" progId="Equation.DSMT4">
                  <p:embed/>
                  <p:pic>
                    <p:nvPicPr>
                      <p:cNvPr id="0" name="Picture 3079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213985" y="4415155"/>
                        <a:ext cx="2686050" cy="810895"/>
                      </a:xfrm>
                      <a:prstGeom prst="rect">
                        <a:avLst/>
                      </a:prstGeom>
                      <a:noFill/>
                      <a:ln w="38100">
                        <a:noFill/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16"/>
          <p:cNvSpPr txBox="1"/>
          <p:nvPr/>
        </p:nvSpPr>
        <p:spPr>
          <a:xfrm>
            <a:off x="5059045" y="5226050"/>
            <a:ext cx="37401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HC = BC - BH =5 - 1,8 =3,2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8" name="Text Box 17"/>
          <p:cNvSpPr txBox="1"/>
          <p:nvPr/>
        </p:nvSpPr>
        <p:spPr>
          <a:xfrm>
            <a:off x="4673600" y="5686425"/>
            <a:ext cx="5380355" cy="82994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Mặt khác : AB.AC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=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BC.AH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(định lí 3)</a:t>
            </a:r>
            <a:endParaRPr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Vậy AH=2,4; BH = 1,8 ; HC = 3,2.</a:t>
            </a: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  <p:bldP spid="11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4"/>
          <p:cNvSpPr txBox="1"/>
          <p:nvPr/>
        </p:nvSpPr>
        <p:spPr>
          <a:xfrm>
            <a:off x="706120" y="267335"/>
            <a:ext cx="10528300" cy="138366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en-US" sz="2800" u="sng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3</a:t>
            </a:r>
            <a:r>
              <a:rPr lang="en-US" sz="2800" dirty="0"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Đường cao của một tam giác vuông chia cạnh huyền thành hai đoạn thẳng có độ dài 1 và 2. Hãy tính các cạnh góc vuông của tam giác này?</a:t>
            </a:r>
          </a:p>
        </p:txBody>
      </p:sp>
      <p:sp>
        <p:nvSpPr>
          <p:cNvPr id="6" name="Text Box 5"/>
          <p:cNvSpPr txBox="1"/>
          <p:nvPr/>
        </p:nvSpPr>
        <p:spPr>
          <a:xfrm>
            <a:off x="596900" y="1736090"/>
            <a:ext cx="1795145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u="sng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Bài giải:</a:t>
            </a:r>
          </a:p>
        </p:txBody>
      </p:sp>
      <p:pic>
        <p:nvPicPr>
          <p:cNvPr id="7170" name="Ảnh 7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706119" y="2847975"/>
            <a:ext cx="3430905" cy="19824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" name="Text Box 7"/>
          <p:cNvSpPr txBox="1"/>
          <p:nvPr/>
        </p:nvSpPr>
        <p:spPr>
          <a:xfrm>
            <a:off x="4863465" y="1691005"/>
            <a:ext cx="386334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nb-NO" altLang="x-none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Ta có BC = HB + HC =3</a:t>
            </a:r>
          </a:p>
        </p:txBody>
      </p:sp>
      <p:sp>
        <p:nvSpPr>
          <p:cNvPr id="14" name="Text Box 13"/>
          <p:cNvSpPr txBox="1"/>
          <p:nvPr/>
        </p:nvSpPr>
        <p:spPr>
          <a:xfrm>
            <a:off x="4532630" y="2191385"/>
            <a:ext cx="661352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Xét tam giác ABC vuông tại A có AH là đường cao</a:t>
            </a:r>
          </a:p>
        </p:txBody>
      </p:sp>
      <p:sp>
        <p:nvSpPr>
          <p:cNvPr id="9" name="Text Box 8"/>
          <p:cNvSpPr txBox="1"/>
          <p:nvPr/>
        </p:nvSpPr>
        <p:spPr>
          <a:xfrm>
            <a:off x="5220335" y="2651760"/>
            <a:ext cx="3282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AB</a:t>
            </a:r>
            <a:r>
              <a:rPr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BC.BH = 3.1 = 3 </a:t>
            </a:r>
            <a:endParaRPr lang="en-US" sz="2400"/>
          </a:p>
        </p:txBody>
      </p:sp>
      <p:graphicFrame>
        <p:nvGraphicFramePr>
          <p:cNvPr id="11" name="Content Placeholder 10">
            <a:hlinkClick r:id="" action="ppaction://ole?verb=0"/>
          </p:cNvPr>
          <p:cNvGraphicFramePr>
            <a:graphicFrameLocks noGrp="1" noChangeAspect="1"/>
          </p:cNvGraphicFramePr>
          <p:nvPr>
            <p:ph sz="half" idx="2"/>
          </p:nvPr>
        </p:nvGraphicFramePr>
        <p:xfrm>
          <a:off x="5313680" y="3112135"/>
          <a:ext cx="210629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5" r:id="rId4" imgW="914400" imgH="215900" progId="Equation.KSEE3">
                  <p:embed/>
                </p:oleObj>
              </mc:Choice>
              <mc:Fallback>
                <p:oleObj r:id="rId4" imgW="914400" imgH="215900" progId="Equation.KSEE3">
                  <p:embed/>
                  <p:pic>
                    <p:nvPicPr>
                      <p:cNvPr id="0" name="Picture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13680" y="3112135"/>
                        <a:ext cx="210629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Text Box 12"/>
          <p:cNvSpPr txBox="1"/>
          <p:nvPr/>
        </p:nvSpPr>
        <p:spPr>
          <a:xfrm>
            <a:off x="5220335" y="3609340"/>
            <a:ext cx="328295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sz="2400" baseline="300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BC.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 = 3.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2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=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</a:t>
            </a:r>
            <a:r>
              <a:rPr sz="2400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endParaRPr lang="en-US" sz="2400" dirty="0"/>
          </a:p>
        </p:txBody>
      </p:sp>
      <p:graphicFrame>
        <p:nvGraphicFramePr>
          <p:cNvPr id="15" name="Object 14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5664200" y="4054793"/>
          <a:ext cx="140525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6" r:id="rId6" imgW="609600" imgH="228600" progId="Equation.KSEE3">
                  <p:embed/>
                </p:oleObj>
              </mc:Choice>
              <mc:Fallback>
                <p:oleObj r:id="rId6" imgW="609600" imgH="228600" progId="Equation.KSEE3">
                  <p:embed/>
                  <p:pic>
                    <p:nvPicPr>
                      <p:cNvPr id="0" name="Picture 30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5664200" y="4054793"/>
                        <a:ext cx="140525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 Box 15"/>
          <p:cNvSpPr txBox="1"/>
          <p:nvPr/>
        </p:nvSpPr>
        <p:spPr>
          <a:xfrm>
            <a:off x="5344795" y="4691380"/>
            <a:ext cx="1075055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Vậy</a:t>
            </a:r>
          </a:p>
        </p:txBody>
      </p:sp>
      <p:graphicFrame>
        <p:nvGraphicFramePr>
          <p:cNvPr id="17" name="Object 16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201410" y="4654550"/>
          <a:ext cx="2106295" cy="49720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r:id="rId8" imgW="914400" imgH="215900" progId="Equation.KSEE3">
                  <p:embed/>
                </p:oleObj>
              </mc:Choice>
              <mc:Fallback>
                <p:oleObj r:id="rId8" imgW="914400" imgH="215900" progId="Equation.KSEE3">
                  <p:embed/>
                  <p:pic>
                    <p:nvPicPr>
                      <p:cNvPr id="0" name="Picture 3072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201410" y="4654550"/>
                        <a:ext cx="2106295" cy="49720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8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6534150" y="5216208"/>
          <a:ext cx="1405255" cy="527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8" r:id="rId9" imgW="609600" imgH="228600" progId="Equation.KSEE3">
                  <p:embed/>
                </p:oleObj>
              </mc:Choice>
              <mc:Fallback>
                <p:oleObj r:id="rId9" imgW="609600" imgH="228600" progId="Equation.KSEE3">
                  <p:embed/>
                  <p:pic>
                    <p:nvPicPr>
                      <p:cNvPr id="0" name="Picture 3072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6534150" y="5216208"/>
                        <a:ext cx="1405255" cy="5270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14" grpId="0"/>
      <p:bldP spid="9" grpId="0"/>
      <p:bldP spid="13" grpId="0"/>
      <p:bldP spid="1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ctrTitle"/>
          </p:nvPr>
        </p:nvSpPr>
        <p:spPr>
          <a:xfrm>
            <a:off x="1236345" y="1994535"/>
            <a:ext cx="9151620" cy="2990850"/>
          </a:xfrm>
        </p:spPr>
        <p:txBody>
          <a:bodyPr vert="horz" wrap="square" lIns="91440" tIns="45720" rIns="91440" bIns="45720" anchor="ctr">
            <a:normAutofit/>
          </a:bodyPr>
          <a:lstStyle/>
          <a:p>
            <a:pPr eaLnBrk="1" hangingPunct="1">
              <a:buClrTx/>
              <a:buSzTx/>
              <a:buFontTx/>
              <a:buNone/>
            </a:pPr>
            <a:r>
              <a:rPr lang="en-US" dirty="0"/>
              <a:t> </a:t>
            </a:r>
            <a:r>
              <a:rPr dirty="0"/>
              <a:t>-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Ôn tập các hệ thức </a:t>
            </a:r>
            <a:r>
              <a:rPr lang="vi-VN" altLang="x-none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đã học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- Xem kỹ các b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đã giải.</a:t>
            </a:r>
            <a:b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L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b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tập 8,9 SGK tr70</a:t>
            </a:r>
            <a:b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" name="Text Box 1"/>
          <p:cNvSpPr txBox="1"/>
          <p:nvPr/>
        </p:nvSpPr>
        <p:spPr>
          <a:xfrm>
            <a:off x="1713230" y="725170"/>
            <a:ext cx="921004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VỀ NHÀ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AD2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5045075"/>
            <a:ext cx="2311400" cy="1812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WhitecornerFlower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215737">
            <a:off x="1646238" y="55563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6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8534400" y="4724400"/>
            <a:ext cx="2133600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16" descr="WhitecornerFlower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16200000">
            <a:off x="8702789" y="109442"/>
            <a:ext cx="1947958" cy="194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828800" y="2362200"/>
            <a:ext cx="8610600" cy="2209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spcFirstLastPara="1">
            <a:prstTxWarp prst="textCanDown">
              <a:avLst/>
            </a:prstTxWarp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>
              <a:spcBef>
                <a:spcPct val="50000"/>
              </a:spcBef>
              <a:defRPr/>
            </a:pPr>
            <a:r>
              <a:rPr lang="en-US" sz="50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anose="02020603050405020304" pitchFamily="18" charset="0"/>
              </a:rPr>
              <a:t>CHÚC CÁC EM HỌC TỐT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6216D4-7CD5-4683-BCBC-81FCB1FA5ABA}" type="slidenum">
              <a:rPr lang="en-US" smtClean="0"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2" presetClass="entr" presetSubtype="0" fill="hold" grpId="2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3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8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Rot by="21600000">
                                      <p:cBhvr>
                                        <p:cTn id="1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0" presetClass="emph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 override="childStyle">
                                        <p:cTn id="19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0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990000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21" dur="500" autoRev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7" grpId="1"/>
      <p:bldP spid="7" grpId="2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373</Words>
  <Application>Microsoft Office PowerPoint</Application>
  <PresentationFormat>Widescreen</PresentationFormat>
  <Paragraphs>64</Paragraphs>
  <Slides>9</Slides>
  <Notes>4</Notes>
  <HiddenSlides>0</HiddenSlides>
  <MMClips>2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6" baseType="lpstr">
      <vt:lpstr>Arial</vt:lpstr>
      <vt:lpstr>Calibri</vt:lpstr>
      <vt:lpstr>Calibri Light</vt:lpstr>
      <vt:lpstr>Times New Roman</vt:lpstr>
      <vt:lpstr>Office Theme</vt:lpstr>
      <vt:lpstr>Equation.KSEE3</vt:lpstr>
      <vt:lpstr>Equation.DSMT4</vt:lpstr>
      <vt:lpstr>PowerPoint Presentation</vt:lpstr>
      <vt:lpstr>Em hãy viết các hệ thức về cạnh và đường cao trong tam giác vuông ở hình vẽ sau: </vt:lpstr>
      <vt:lpstr>BÀI GIẢI:</vt:lpstr>
      <vt:lpstr>Bài 1 </vt:lpstr>
      <vt:lpstr>Bài 1 :</vt:lpstr>
      <vt:lpstr>PowerPoint Presentation</vt:lpstr>
      <vt:lpstr>PowerPoint Presentation</vt:lpstr>
      <vt:lpstr> - Ôn tập các hệ thức đã học.   - Xem kỹ các bài tập đã giải. - Làm bài tập 8,9 SGK tr70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Lai Tien Huong</cp:lastModifiedBy>
  <cp:revision>24</cp:revision>
  <dcterms:created xsi:type="dcterms:W3CDTF">2020-09-07T12:20:00Z</dcterms:created>
  <dcterms:modified xsi:type="dcterms:W3CDTF">2021-09-25T15:15:05Z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1033-11.2.0.10296</vt:lpwstr>
  </property>
  <property fmtid="{D5CDD505-2E9C-101B-9397-08002B2CF9AE}" pid="3" name="ICV">
    <vt:lpwstr>9E4A5E7401FF441EAB3BA0827A923243</vt:lpwstr>
  </property>
</Properties>
</file>